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9" r:id="rId5"/>
    <p:sldId id="260" r:id="rId6"/>
    <p:sldId id="261" r:id="rId7"/>
    <p:sldId id="263" r:id="rId8"/>
    <p:sldId id="264" r:id="rId9"/>
    <p:sldId id="265" r:id="rId10"/>
    <p:sldId id="266" r:id="rId1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3" name="Google Shape;9;p2"/>
          <p:cNvSpPr/>
          <p:nvPr/>
        </p:nvSpPr>
        <p:spPr>
          <a:xfrm>
            <a:off x="0" y="-8280"/>
            <a:ext cx="9143640" cy="5159520"/>
          </a:xfrm>
          <a:prstGeom prst="rect">
            <a:avLst/>
          </a:prstGeom>
          <a:solidFill>
            <a:srgbClr val="4F5B4D"/>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 name="PlaceHolder 1"/>
          <p:cNvSpPr>
            <a:spLocks noGrp="1"/>
          </p:cNvSpPr>
          <p:nvPr>
            <p:ph type="title"/>
          </p:nvPr>
        </p:nvSpPr>
        <p:spPr>
          <a:xfrm>
            <a:off x="2215080" y="1276200"/>
            <a:ext cx="6323400" cy="245232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sp>
        <p:nvSpPr>
          <p:cNvPr id="31" name="Google Shape;95;p19"/>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2" name="PlaceHolder 1"/>
          <p:cNvSpPr>
            <a:spLocks noGrp="1"/>
          </p:cNvSpPr>
          <p:nvPr>
            <p:ph type="title"/>
          </p:nvPr>
        </p:nvSpPr>
        <p:spPr>
          <a:xfrm>
            <a:off x="4929840" y="300600"/>
            <a:ext cx="3985200" cy="76068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33" name="PlaceHolder 2"/>
          <p:cNvSpPr>
            <a:spLocks noGrp="1"/>
          </p:cNvSpPr>
          <p:nvPr>
            <p:ph type="title"/>
          </p:nvPr>
        </p:nvSpPr>
        <p:spPr>
          <a:xfrm>
            <a:off x="7221960" y="3506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4" name="PlaceHolder 3"/>
          <p:cNvSpPr>
            <a:spLocks noGrp="1"/>
          </p:cNvSpPr>
          <p:nvPr>
            <p:ph type="title"/>
          </p:nvPr>
        </p:nvSpPr>
        <p:spPr>
          <a:xfrm>
            <a:off x="7221960" y="177840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5" name="PlaceHolder 4"/>
          <p:cNvSpPr>
            <a:spLocks noGrp="1"/>
          </p:cNvSpPr>
          <p:nvPr>
            <p:ph type="title"/>
          </p:nvPr>
        </p:nvSpPr>
        <p:spPr>
          <a:xfrm>
            <a:off x="4550400" y="1778760"/>
            <a:ext cx="86400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6" name="PlaceHolder 5"/>
          <p:cNvSpPr>
            <a:spLocks noGrp="1"/>
          </p:cNvSpPr>
          <p:nvPr>
            <p:ph type="title"/>
          </p:nvPr>
        </p:nvSpPr>
        <p:spPr>
          <a:xfrm>
            <a:off x="4549680" y="3506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7" name="PlaceHolder 6"/>
          <p:cNvSpPr>
            <a:spLocks noGrp="1"/>
          </p:cNvSpPr>
          <p:nvPr>
            <p:ph type="title"/>
          </p:nvPr>
        </p:nvSpPr>
        <p:spPr>
          <a:xfrm>
            <a:off x="1877400" y="177840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8" name="PlaceHolder 7"/>
          <p:cNvSpPr>
            <a:spLocks noGrp="1"/>
          </p:cNvSpPr>
          <p:nvPr>
            <p:ph type="title"/>
          </p:nvPr>
        </p:nvSpPr>
        <p:spPr>
          <a:xfrm>
            <a:off x="1877400" y="3506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39" name="Google Shape;110;p20"/>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0" name="PlaceHolder 1"/>
          <p:cNvSpPr>
            <a:spLocks noGrp="1"/>
          </p:cNvSpPr>
          <p:nvPr>
            <p:ph type="title"/>
          </p:nvPr>
        </p:nvSpPr>
        <p:spPr>
          <a:xfrm>
            <a:off x="621360" y="956520"/>
            <a:ext cx="5447520" cy="754560"/>
          </a:xfrm>
          <a:prstGeom prst="rect">
            <a:avLst/>
          </a:prstGeom>
          <a:noFill/>
          <a:ln w="0">
            <a:noFill/>
          </a:ln>
        </p:spPr>
        <p:txBody>
          <a:bodyPr lIns="91440" tIns="91440" rIns="91440" bIns="91440" anchor="b">
            <a:noAutofit/>
          </a:bodyPr>
          <a:lstStyle/>
          <a:p>
            <a:pPr indent="0">
              <a:lnSpc>
                <a:spcPct val="80000"/>
              </a:lnSpc>
              <a:buNone/>
            </a:pPr>
            <a:r>
              <a:rPr lang="fr-FR" sz="4500" b="0" u="none" strike="noStrike">
                <a:solidFill>
                  <a:schemeClr val="accent3"/>
                </a:solidFill>
                <a:effectLst/>
                <a:uFillTx/>
                <a:latin typeface="Zalando Sans Expanded ExtraLight"/>
                <a:ea typeface="Zalando Sans Expanded ExtraLight"/>
              </a:rPr>
              <a:t>xx%</a:t>
            </a:r>
            <a:endParaRPr lang="fr-FR" sz="4500" b="0" u="none" strike="noStrike">
              <a:solidFill>
                <a:schemeClr val="dk1"/>
              </a:solidFill>
              <a:effectLst/>
              <a:uFillTx/>
              <a:latin typeface="Arial"/>
            </a:endParaRPr>
          </a:p>
        </p:txBody>
      </p:sp>
      <p:sp>
        <p:nvSpPr>
          <p:cNvPr id="41" name="PlaceHolder 2"/>
          <p:cNvSpPr>
            <a:spLocks noGrp="1"/>
          </p:cNvSpPr>
          <p:nvPr>
            <p:ph type="title"/>
          </p:nvPr>
        </p:nvSpPr>
        <p:spPr>
          <a:xfrm>
            <a:off x="621360" y="3141000"/>
            <a:ext cx="5447520" cy="754560"/>
          </a:xfrm>
          <a:prstGeom prst="rect">
            <a:avLst/>
          </a:prstGeom>
          <a:noFill/>
          <a:ln w="0">
            <a:noFill/>
          </a:ln>
        </p:spPr>
        <p:txBody>
          <a:bodyPr lIns="91440" tIns="91440" rIns="91440" bIns="91440" anchor="b">
            <a:noAutofit/>
          </a:bodyPr>
          <a:lstStyle/>
          <a:p>
            <a:pPr indent="0">
              <a:lnSpc>
                <a:spcPct val="80000"/>
              </a:lnSpc>
              <a:buNone/>
            </a:pPr>
            <a:r>
              <a:rPr lang="fr-FR" sz="4500" b="0" u="none" strike="noStrike">
                <a:solidFill>
                  <a:schemeClr val="accent3"/>
                </a:solidFill>
                <a:effectLst/>
                <a:uFillTx/>
                <a:latin typeface="Zalando Sans Expanded ExtraLight"/>
                <a:ea typeface="Zalando Sans Expanded ExtraLight"/>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42" name="Google Shape;13;p3"/>
          <p:cNvSpPr/>
          <p:nvPr/>
        </p:nvSpPr>
        <p:spPr>
          <a:xfrm>
            <a:off x="0" y="-8280"/>
            <a:ext cx="9143640" cy="5159520"/>
          </a:xfrm>
          <a:prstGeom prst="rect">
            <a:avLst/>
          </a:prstGeom>
          <a:solidFill>
            <a:srgbClr val="4F5B4D"/>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3" name="PlaceHolder 1"/>
          <p:cNvSpPr>
            <a:spLocks noGrp="1"/>
          </p:cNvSpPr>
          <p:nvPr>
            <p:ph type="title"/>
          </p:nvPr>
        </p:nvSpPr>
        <p:spPr>
          <a:xfrm>
            <a:off x="2662560" y="3397680"/>
            <a:ext cx="6134400" cy="1059840"/>
          </a:xfrm>
          <a:prstGeom prst="rect">
            <a:avLst/>
          </a:prstGeom>
          <a:noFill/>
          <a:ln w="0">
            <a:noFill/>
          </a:ln>
        </p:spPr>
        <p:txBody>
          <a:bodyPr lIns="91440" tIns="91440" rIns="91440" bIns="91440" anchor="ctr">
            <a:noAutofit/>
          </a:bodyPr>
          <a:lstStyle/>
          <a:p>
            <a:pPr indent="0">
              <a:buNone/>
            </a:pPr>
            <a:r>
              <a:rPr lang="fr-FR" sz="4600" b="0" u="none" strike="noStrike">
                <a:solidFill>
                  <a:schemeClr val="dk1"/>
                </a:solidFill>
                <a:effectLst/>
                <a:uFillTx/>
                <a:latin typeface="Arial"/>
              </a:rPr>
              <a:t>Click to edit the title text format</a:t>
            </a:r>
          </a:p>
        </p:txBody>
      </p:sp>
      <p:sp>
        <p:nvSpPr>
          <p:cNvPr id="44" name="PlaceHolder 2"/>
          <p:cNvSpPr>
            <a:spLocks noGrp="1"/>
          </p:cNvSpPr>
          <p:nvPr>
            <p:ph type="title"/>
          </p:nvPr>
        </p:nvSpPr>
        <p:spPr>
          <a:xfrm>
            <a:off x="332280" y="228600"/>
            <a:ext cx="1267920" cy="1269360"/>
          </a:xfrm>
          <a:prstGeom prst="rect">
            <a:avLst/>
          </a:prstGeom>
          <a:noFill/>
          <a:ln w="0">
            <a:noFill/>
          </a:ln>
        </p:spPr>
        <p:txBody>
          <a:bodyPr lIns="91440" tIns="91440" rIns="91440" bIns="91440" anchor="ctr">
            <a:noAutofit/>
          </a:bodyPr>
          <a:lstStyle/>
          <a:p>
            <a:pPr indent="0" algn="ctr">
              <a:lnSpc>
                <a:spcPct val="80000"/>
              </a:lnSpc>
              <a:buNone/>
            </a:pPr>
            <a:r>
              <a:rPr lang="fr-FR" sz="6000" b="0" u="none" strike="noStrike">
                <a:solidFill>
                  <a:schemeClr val="accent2"/>
                </a:solidFill>
                <a:effectLst/>
                <a:uFillTx/>
                <a:latin typeface="Zalando Sans Expanded Medium"/>
                <a:ea typeface="Zalando Sans Expanded Medium"/>
              </a:rPr>
              <a:t>xx%</a:t>
            </a:r>
            <a:endParaRPr lang="fr-FR" sz="6000" b="0" u="none" strike="noStrike">
              <a:solidFill>
                <a:schemeClr val="dk1"/>
              </a:solidFill>
              <a:effectLst/>
              <a:uFillTx/>
              <a:latin typeface="Arial"/>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46" name="Google Shape;116;p21"/>
          <p:cNvSpPr/>
          <p:nvPr/>
        </p:nvSpPr>
        <p:spPr>
          <a:xfrm>
            <a:off x="0" y="-8280"/>
            <a:ext cx="9143640" cy="5159520"/>
          </a:xfrm>
          <a:prstGeom prst="rect">
            <a:avLst/>
          </a:prstGeom>
          <a:solidFill>
            <a:srgbClr val="4F5B4D"/>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7" name="PlaceHolder 1"/>
          <p:cNvSpPr>
            <a:spLocks noGrp="1"/>
          </p:cNvSpPr>
          <p:nvPr>
            <p:ph type="title"/>
          </p:nvPr>
        </p:nvSpPr>
        <p:spPr>
          <a:xfrm>
            <a:off x="5547600" y="363600"/>
            <a:ext cx="3367440" cy="1613880"/>
          </a:xfrm>
          <a:prstGeom prst="rect">
            <a:avLst/>
          </a:prstGeom>
          <a:noFill/>
          <a:ln w="0">
            <a:noFill/>
          </a:ln>
        </p:spPr>
        <p:txBody>
          <a:bodyPr lIns="91440" tIns="91440" rIns="91440" bIns="91440" anchor="b">
            <a:noAutofit/>
          </a:bodyPr>
          <a:lstStyle/>
          <a:p>
            <a:pPr indent="0">
              <a:buNone/>
            </a:pPr>
            <a:r>
              <a:rPr lang="fr-FR" sz="5700" b="0" u="none" strike="noStrike">
                <a:solidFill>
                  <a:schemeClr val="dk1"/>
                </a:solidFill>
                <a:effectLst/>
                <a:uFillTx/>
                <a:latin typeface="Arial"/>
              </a:rPr>
              <a:t>Click to edit the title text format</a:t>
            </a:r>
          </a:p>
        </p:txBody>
      </p:sp>
      <p:sp>
        <p:nvSpPr>
          <p:cNvPr id="48" name="Google Shape;119;p21"/>
          <p:cNvSpPr/>
          <p:nvPr/>
        </p:nvSpPr>
        <p:spPr>
          <a:xfrm>
            <a:off x="1965600" y="4008240"/>
            <a:ext cx="38714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u="none" strike="noStrike">
                <a:solidFill>
                  <a:schemeClr val="accent1"/>
                </a:solidFill>
                <a:effectLst/>
                <a:uFillTx/>
                <a:latin typeface="arial"/>
                <a:ea typeface="arial"/>
              </a:rPr>
              <a:t>CREDITS:</a:t>
            </a:r>
            <a:r>
              <a:rPr lang="en" sz="1000" b="0" u="none" strike="noStrike">
                <a:solidFill>
                  <a:schemeClr val="accent1"/>
                </a:solidFill>
                <a:effectLst/>
                <a:uFillTx/>
                <a:latin typeface="arial"/>
                <a:ea typeface="arial"/>
              </a:rPr>
              <a:t> This presentation template was created by </a:t>
            </a:r>
            <a:r>
              <a:rPr lang="en" sz="1000" b="1" u="sng" strike="noStrike">
                <a:solidFill>
                  <a:schemeClr val="accent1"/>
                </a:solidFill>
                <a:effectLst/>
                <a:uFillTx/>
                <a:latin typeface="arial"/>
                <a:ea typeface="arial"/>
                <a:hlinkClick r:id="rId2"/>
              </a:rPr>
              <a:t>Slidesgo</a:t>
            </a:r>
            <a:r>
              <a:rPr lang="en" sz="1000" b="0" u="none" strike="noStrike">
                <a:solidFill>
                  <a:schemeClr val="accent1"/>
                </a:solidFill>
                <a:effectLst/>
                <a:uFillTx/>
                <a:latin typeface="arial"/>
                <a:ea typeface="arial"/>
              </a:rPr>
              <a:t>, and includes icons, infographics &amp; images by </a:t>
            </a:r>
            <a:r>
              <a:rPr lang="en" sz="1000" b="1" u="sng" strike="noStrike">
                <a:solidFill>
                  <a:schemeClr val="accent1"/>
                </a:solidFill>
                <a:effectLst/>
                <a:uFillTx/>
                <a:latin typeface="arial"/>
                <a:ea typeface="arial"/>
                <a:hlinkClick r:id="rId3"/>
              </a:rPr>
              <a:t>Freepik</a:t>
            </a:r>
            <a:r>
              <a:rPr lang="en" sz="1000" b="0" u="none" strike="noStrike">
                <a:solidFill>
                  <a:schemeClr val="accent1"/>
                </a:solidFill>
                <a:effectLst/>
                <a:uFillTx/>
                <a:latin typeface="arial"/>
                <a:ea typeface="arial"/>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sp>
        <p:nvSpPr>
          <p:cNvPr id="49" name="Google Shape;121;p22"/>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sp>
        <p:nvSpPr>
          <p:cNvPr id="50" name="Google Shape;123;p23"/>
          <p:cNvSpPr/>
          <p:nvPr/>
        </p:nvSpPr>
        <p:spPr>
          <a:xfrm>
            <a:off x="0" y="-8280"/>
            <a:ext cx="9143640" cy="5159520"/>
          </a:xfrm>
          <a:prstGeom prst="rect">
            <a:avLst/>
          </a:prstGeom>
          <a:solidFill>
            <a:srgbClr val="4F5B4D"/>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51" name="Google Shape;17;p4"/>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3"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54" name="Google Shape;21;p5"/>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5" name="PlaceHolder 1"/>
          <p:cNvSpPr>
            <a:spLocks noGrp="1"/>
          </p:cNvSpPr>
          <p:nvPr>
            <p:ph type="title"/>
          </p:nvPr>
        </p:nvSpPr>
        <p:spPr>
          <a:xfrm>
            <a:off x="6939000" y="294840"/>
            <a:ext cx="1976040" cy="7455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56" name="Google Shape;28;p6"/>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7" name="PlaceHolder 1"/>
          <p:cNvSpPr>
            <a:spLocks noGrp="1"/>
          </p:cNvSpPr>
          <p:nvPr>
            <p:ph type="title"/>
          </p:nvPr>
        </p:nvSpPr>
        <p:spPr>
          <a:xfrm>
            <a:off x="720000" y="274680"/>
            <a:ext cx="7703640" cy="572400"/>
          </a:xfrm>
          <a:prstGeom prst="rect">
            <a:avLst/>
          </a:prstGeom>
          <a:noFill/>
          <a:ln w="0">
            <a:noFill/>
          </a:ln>
        </p:spPr>
        <p:txBody>
          <a:bodyPr lIns="91440" tIns="91440" rIns="91440" bIns="91440" anchor="t">
            <a:noAutofit/>
          </a:bodyPr>
          <a:lstStyle/>
          <a:p>
            <a:pPr indent="0">
              <a:buNone/>
            </a:pPr>
            <a:r>
              <a:rPr lang="fr-FR" sz="28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58" name="Google Shape;31;p7"/>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9"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0"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1"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3" name="Google Shape;47;p11"/>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80000"/>
              </a:lnSpc>
              <a:buNone/>
            </a:pPr>
            <a:r>
              <a:rPr lang="fr-FR" sz="6000" b="0" u="none" strike="noStrike">
                <a:solidFill>
                  <a:schemeClr val="accent1"/>
                </a:solidFill>
                <a:effectLst/>
                <a:uFillTx/>
                <a:latin typeface="Zalando Sans Expanded ExtraLight"/>
                <a:ea typeface="Zalando Sans Expanded ExtraLight"/>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62" name="Google Shape;36;p8"/>
          <p:cNvSpPr/>
          <p:nvPr/>
        </p:nvSpPr>
        <p:spPr>
          <a:xfrm>
            <a:off x="0" y="0"/>
            <a:ext cx="9143640" cy="5159520"/>
          </a:xfrm>
          <a:prstGeom prst="rect">
            <a:avLst/>
          </a:pr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6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64" name="Google Shape;39;p9"/>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66"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7" name="PlaceHolder 2"/>
          <p:cNvSpPr>
            <a:spLocks noGrp="1"/>
          </p:cNvSpPr>
          <p:nvPr>
            <p:ph type="title"/>
          </p:nvPr>
        </p:nvSpPr>
        <p:spPr>
          <a:xfrm>
            <a:off x="228600" y="4521240"/>
            <a:ext cx="2822400" cy="393120"/>
          </a:xfrm>
          <a:prstGeom prst="rect">
            <a:avLst/>
          </a:prstGeom>
          <a:solidFill>
            <a:schemeClr val="accent2"/>
          </a:solidFill>
          <a:ln w="0">
            <a:noFill/>
          </a:ln>
        </p:spPr>
        <p:txBody>
          <a:bodyPr lIns="91440" tIns="91440" rIns="91440" bIns="91440" anchor="t">
            <a:noAutofit/>
          </a:bodyPr>
          <a:lstStyle/>
          <a:p>
            <a:pPr indent="0">
              <a:buNone/>
            </a:pPr>
            <a:r>
              <a:rPr lang="fr-FR" sz="10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8" name="Google Shape;129;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9"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70" name="Google Shape;132;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1"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72"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sp>
        <p:nvSpPr>
          <p:cNvPr id="5" name="Google Shape;52;p13"/>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 name="PlaceHolder 1"/>
          <p:cNvSpPr>
            <a:spLocks noGrp="1"/>
          </p:cNvSpPr>
          <p:nvPr>
            <p:ph type="title"/>
          </p:nvPr>
        </p:nvSpPr>
        <p:spPr>
          <a:xfrm>
            <a:off x="1865520" y="38721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7" name="PlaceHolder 2"/>
          <p:cNvSpPr>
            <a:spLocks noGrp="1"/>
          </p:cNvSpPr>
          <p:nvPr>
            <p:ph type="title"/>
          </p:nvPr>
        </p:nvSpPr>
        <p:spPr>
          <a:xfrm>
            <a:off x="1865520" y="2579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8" name="PlaceHolder 3"/>
          <p:cNvSpPr>
            <a:spLocks noGrp="1"/>
          </p:cNvSpPr>
          <p:nvPr>
            <p:ph type="title"/>
          </p:nvPr>
        </p:nvSpPr>
        <p:spPr>
          <a:xfrm>
            <a:off x="1866600" y="1933560"/>
            <a:ext cx="86400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9" name="PlaceHolder 4"/>
          <p:cNvSpPr>
            <a:spLocks noGrp="1"/>
          </p:cNvSpPr>
          <p:nvPr>
            <p:ph type="title"/>
          </p:nvPr>
        </p:nvSpPr>
        <p:spPr>
          <a:xfrm>
            <a:off x="1865520" y="32259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0" name="PlaceHolder 5"/>
          <p:cNvSpPr>
            <a:spLocks noGrp="1"/>
          </p:cNvSpPr>
          <p:nvPr>
            <p:ph type="title"/>
          </p:nvPr>
        </p:nvSpPr>
        <p:spPr>
          <a:xfrm>
            <a:off x="5622840" y="2579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1" name="PlaceHolder 6"/>
          <p:cNvSpPr>
            <a:spLocks noGrp="1"/>
          </p:cNvSpPr>
          <p:nvPr>
            <p:ph type="title"/>
          </p:nvPr>
        </p:nvSpPr>
        <p:spPr>
          <a:xfrm>
            <a:off x="5622840" y="32259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2" name="PlaceHolder 7"/>
          <p:cNvSpPr>
            <a:spLocks noGrp="1"/>
          </p:cNvSpPr>
          <p:nvPr>
            <p:ph type="title"/>
          </p:nvPr>
        </p:nvSpPr>
        <p:spPr>
          <a:xfrm>
            <a:off x="5622840" y="38721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3" name="PlaceHolder 8"/>
          <p:cNvSpPr>
            <a:spLocks noGrp="1"/>
          </p:cNvSpPr>
          <p:nvPr>
            <p:ph type="title"/>
          </p:nvPr>
        </p:nvSpPr>
        <p:spPr>
          <a:xfrm>
            <a:off x="5622840" y="19335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4" name="PlaceHolder 9"/>
          <p:cNvSpPr>
            <a:spLocks noGrp="1"/>
          </p:cNvSpPr>
          <p:nvPr>
            <p:ph type="title"/>
          </p:nvPr>
        </p:nvSpPr>
        <p:spPr>
          <a:xfrm>
            <a:off x="4498920" y="274680"/>
            <a:ext cx="4416120" cy="572400"/>
          </a:xfrm>
          <a:prstGeom prst="rect">
            <a:avLst/>
          </a:prstGeom>
          <a:noFill/>
          <a:ln w="0">
            <a:noFill/>
          </a:ln>
        </p:spPr>
        <p:txBody>
          <a:bodyPr lIns="91440" tIns="91440" rIns="91440" bIns="91440" anchor="t">
            <a:noAutofit/>
          </a:bodyPr>
          <a:lstStyle/>
          <a:p>
            <a:pPr indent="0">
              <a:buNone/>
            </a:pPr>
            <a:r>
              <a:rPr lang="fr-FR" sz="28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sp>
        <p:nvSpPr>
          <p:cNvPr id="15" name="Google Shape;71;p14"/>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6" name="PlaceHolder 1"/>
          <p:cNvSpPr>
            <a:spLocks noGrp="1"/>
          </p:cNvSpPr>
          <p:nvPr>
            <p:ph type="title"/>
          </p:nvPr>
        </p:nvSpPr>
        <p:spPr>
          <a:xfrm>
            <a:off x="419040" y="471600"/>
            <a:ext cx="7486560" cy="120492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18" name="Google Shape;75;p15"/>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9" name="PlaceHolder 1"/>
          <p:cNvSpPr>
            <a:spLocks noGrp="1"/>
          </p:cNvSpPr>
          <p:nvPr>
            <p:ph type="title"/>
          </p:nvPr>
        </p:nvSpPr>
        <p:spPr>
          <a:xfrm>
            <a:off x="228600" y="297720"/>
            <a:ext cx="5320440" cy="12517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0" name="PlaceHolder 2"/>
          <p:cNvSpPr>
            <a:spLocks noGrp="1"/>
          </p:cNvSpPr>
          <p:nvPr>
            <p:ph type="body"/>
          </p:nvPr>
        </p:nvSpPr>
        <p:spPr>
          <a:xfrm>
            <a:off x="943560" y="2308320"/>
            <a:ext cx="4358520" cy="1917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21" name="PlaceHolder 3"/>
          <p:cNvSpPr>
            <a:spLocks noGrp="1"/>
          </p:cNvSpPr>
          <p:nvPr>
            <p:ph type="body"/>
          </p:nvPr>
        </p:nvSpPr>
        <p:spPr>
          <a:xfrm>
            <a:off x="6345000" y="0"/>
            <a:ext cx="2798280" cy="5143320"/>
          </a:xfrm>
          <a:prstGeom prst="rect">
            <a:avLst/>
          </a:prstGeom>
          <a:noFill/>
          <a:ln w="0">
            <a:noFill/>
          </a:ln>
        </p:spPr>
        <p:txBody>
          <a:bodyPr lIns="90000" tIns="45000" rIns="90000" bIns="45000" anchor="t">
            <a:normAutofit fontScale="550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sp>
        <p:nvSpPr>
          <p:cNvPr id="22" name="Google Shape;80;p16"/>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3" name="PlaceHolder 1"/>
          <p:cNvSpPr>
            <a:spLocks noGrp="1"/>
          </p:cNvSpPr>
          <p:nvPr>
            <p:ph type="title"/>
          </p:nvPr>
        </p:nvSpPr>
        <p:spPr>
          <a:xfrm>
            <a:off x="228600" y="300600"/>
            <a:ext cx="2154960" cy="8222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chemeClr val="lt1"/>
        </a:solidFill>
        <a:effectLst/>
      </p:bgPr>
    </p:bg>
    <p:spTree>
      <p:nvGrpSpPr>
        <p:cNvPr id="1" name=""/>
        <p:cNvGrpSpPr/>
        <p:nvPr/>
      </p:nvGrpSpPr>
      <p:grpSpPr>
        <a:xfrm>
          <a:off x="0" y="0"/>
          <a:ext cx="0" cy="0"/>
          <a:chOff x="0" y="0"/>
          <a:chExt cx="0" cy="0"/>
        </a:xfrm>
      </p:grpSpPr>
      <p:sp>
        <p:nvSpPr>
          <p:cNvPr id="24" name="Google Shape;83;p17"/>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5" name="PlaceHolder 1"/>
          <p:cNvSpPr>
            <a:spLocks noGrp="1"/>
          </p:cNvSpPr>
          <p:nvPr>
            <p:ph type="title"/>
          </p:nvPr>
        </p:nvSpPr>
        <p:spPr>
          <a:xfrm>
            <a:off x="4313880" y="301320"/>
            <a:ext cx="4596120" cy="7495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sp>
        <p:nvSpPr>
          <p:cNvPr id="26" name="Google Shape;86;p18"/>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7" name="PlaceHolder 1"/>
          <p:cNvSpPr>
            <a:spLocks noGrp="1"/>
          </p:cNvSpPr>
          <p:nvPr>
            <p:ph type="title"/>
          </p:nvPr>
        </p:nvSpPr>
        <p:spPr>
          <a:xfrm>
            <a:off x="1333440" y="2709000"/>
            <a:ext cx="678600" cy="310320"/>
          </a:xfrm>
          <a:prstGeom prst="rect">
            <a:avLst/>
          </a:prstGeom>
          <a:noFill/>
          <a:ln w="0">
            <a:noFill/>
          </a:ln>
        </p:spPr>
        <p:txBody>
          <a:bodyPr lIns="91440" tIns="91440" rIns="91440" bIns="91440" anchor="ctr">
            <a:noAutofit/>
          </a:bodyPr>
          <a:lstStyle/>
          <a:p>
            <a:pPr indent="0">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28" name="PlaceHolder 2"/>
          <p:cNvSpPr>
            <a:spLocks noGrp="1"/>
          </p:cNvSpPr>
          <p:nvPr>
            <p:ph type="title"/>
          </p:nvPr>
        </p:nvSpPr>
        <p:spPr>
          <a:xfrm>
            <a:off x="1333440" y="1585800"/>
            <a:ext cx="677520" cy="310320"/>
          </a:xfrm>
          <a:prstGeom prst="rect">
            <a:avLst/>
          </a:prstGeom>
          <a:noFill/>
          <a:ln w="0">
            <a:noFill/>
          </a:ln>
        </p:spPr>
        <p:txBody>
          <a:bodyPr lIns="91440" tIns="91440" rIns="91440" bIns="91440" anchor="ctr">
            <a:noAutofit/>
          </a:bodyPr>
          <a:lstStyle/>
          <a:p>
            <a:pPr indent="0">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29" name="PlaceHolder 3"/>
          <p:cNvSpPr>
            <a:spLocks noGrp="1"/>
          </p:cNvSpPr>
          <p:nvPr>
            <p:ph type="title"/>
          </p:nvPr>
        </p:nvSpPr>
        <p:spPr>
          <a:xfrm>
            <a:off x="1333440" y="3832200"/>
            <a:ext cx="678600" cy="310320"/>
          </a:xfrm>
          <a:prstGeom prst="rect">
            <a:avLst/>
          </a:prstGeom>
          <a:noFill/>
          <a:ln w="0">
            <a:noFill/>
          </a:ln>
        </p:spPr>
        <p:txBody>
          <a:bodyPr lIns="91440" tIns="91440" rIns="91440" bIns="91440" anchor="ctr">
            <a:noAutofit/>
          </a:bodyPr>
          <a:lstStyle/>
          <a:p>
            <a:pPr indent="0">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0" name="PlaceHolder 4"/>
          <p:cNvSpPr>
            <a:spLocks noGrp="1"/>
          </p:cNvSpPr>
          <p:nvPr>
            <p:ph type="title"/>
          </p:nvPr>
        </p:nvSpPr>
        <p:spPr>
          <a:xfrm>
            <a:off x="228600" y="297720"/>
            <a:ext cx="2022120" cy="80208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oogle Shape;139;p28"/>
          <p:cNvGrpSpPr/>
          <p:nvPr/>
        </p:nvGrpSpPr>
        <p:grpSpPr>
          <a:xfrm>
            <a:off x="1524600" y="-18360"/>
            <a:ext cx="7680600" cy="5223960"/>
            <a:chOff x="1524600" y="-18360"/>
            <a:chExt cx="7680600" cy="5223960"/>
          </a:xfrm>
        </p:grpSpPr>
        <p:cxnSp>
          <p:nvCxnSpPr>
            <p:cNvPr id="74" name="Google Shape;140;p28"/>
            <p:cNvCxnSpPr/>
            <p:nvPr/>
          </p:nvCxnSpPr>
          <p:spPr>
            <a:xfrm>
              <a:off x="1536120" y="-18360"/>
              <a:ext cx="360" cy="5224320"/>
            </a:xfrm>
            <a:prstGeom prst="straightConnector1">
              <a:avLst/>
            </a:prstGeom>
            <a:ln w="9525">
              <a:solidFill>
                <a:srgbClr val="FFFFFF"/>
              </a:solidFill>
              <a:round/>
            </a:ln>
          </p:spPr>
        </p:cxnSp>
        <p:cxnSp>
          <p:nvCxnSpPr>
            <p:cNvPr id="75" name="Google Shape;141;p28"/>
            <p:cNvCxnSpPr/>
            <p:nvPr/>
          </p:nvCxnSpPr>
          <p:spPr>
            <a:xfrm flipH="1">
              <a:off x="1524600" y="3939480"/>
              <a:ext cx="7680960" cy="360"/>
            </a:xfrm>
            <a:prstGeom prst="straightConnector1">
              <a:avLst/>
            </a:prstGeom>
            <a:ln w="9525">
              <a:solidFill>
                <a:srgbClr val="FFFFFF"/>
              </a:solidFill>
              <a:round/>
            </a:ln>
          </p:spPr>
        </p:cxnSp>
      </p:grpSp>
      <p:sp>
        <p:nvSpPr>
          <p:cNvPr id="76" name="PlaceHolder 1"/>
          <p:cNvSpPr>
            <a:spLocks noGrp="1"/>
          </p:cNvSpPr>
          <p:nvPr>
            <p:ph type="title"/>
          </p:nvPr>
        </p:nvSpPr>
        <p:spPr>
          <a:xfrm>
            <a:off x="2219400" y="1276200"/>
            <a:ext cx="6324120" cy="2457000"/>
          </a:xfrm>
          <a:prstGeom prst="rect">
            <a:avLst/>
          </a:prstGeom>
          <a:noFill/>
          <a:ln w="0">
            <a:noFill/>
          </a:ln>
        </p:spPr>
        <p:txBody>
          <a:bodyPr lIns="91440" tIns="91440" rIns="91440" bIns="91440" anchor="b">
            <a:normAutofit/>
          </a:bodyPr>
          <a:lstStyle/>
          <a:p>
            <a:pPr indent="0" algn="r">
              <a:lnSpc>
                <a:spcPct val="80000"/>
              </a:lnSpc>
              <a:buNone/>
              <a:tabLst>
                <a:tab pos="0" algn="l"/>
              </a:tabLst>
            </a:pPr>
            <a:r>
              <a:rPr lang="en-US" sz="6600" b="0" u="none" strike="noStrike">
                <a:solidFill>
                  <a:schemeClr val="accent1"/>
                </a:solidFill>
                <a:effectLst/>
                <a:uFillTx/>
                <a:latin typeface="Zalando Sans Expanded ExtraLight"/>
                <a:ea typeface="Zalando Sans Expanded ExtraLight"/>
              </a:rPr>
              <a:t>Sales</a:t>
            </a:r>
            <a:r>
              <a:rPr lang="en-US" sz="8300" b="0" u="none" strike="noStrike">
                <a:solidFill>
                  <a:schemeClr val="accent1"/>
                </a:solidFill>
                <a:effectLst/>
                <a:uFillTx/>
                <a:latin typeface="Zalando Sans Expanded Medium"/>
                <a:ea typeface="Zalando Sans Expanded ExtraLight"/>
              </a:rPr>
              <a:t> Dashboard</a:t>
            </a:r>
            <a:endParaRPr lang="fr-FR" sz="8300" b="0" u="none" strike="noStrike">
              <a:solidFill>
                <a:schemeClr val="dk1"/>
              </a:solidFill>
              <a:effectLst/>
              <a:uFillTx/>
              <a:latin typeface="Arial"/>
            </a:endParaRPr>
          </a:p>
        </p:txBody>
      </p:sp>
      <p:sp>
        <p:nvSpPr>
          <p:cNvPr id="77" name="PlaceHolder 2"/>
          <p:cNvSpPr>
            <a:spLocks noGrp="1"/>
          </p:cNvSpPr>
          <p:nvPr>
            <p:ph type="subTitle"/>
          </p:nvPr>
        </p:nvSpPr>
        <p:spPr>
          <a:xfrm>
            <a:off x="5934240" y="4219560"/>
            <a:ext cx="2609640" cy="5616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US" sz="1000" b="0" u="none" strike="noStrike">
                <a:solidFill>
                  <a:schemeClr val="accent1"/>
                </a:solidFill>
                <a:effectLst/>
                <a:uFillTx/>
                <a:latin typeface="arial"/>
                <a:ea typeface="arial"/>
              </a:rPr>
              <a:t>Sales Analysis Using SQL Python</a:t>
            </a:r>
            <a:endParaRPr lang="en-US" sz="1000" b="0" u="none" strike="noStrike">
              <a:solidFill>
                <a:srgbClr val="000000"/>
              </a:solidFill>
              <a:effectLst/>
              <a:uFillTx/>
              <a:latin typeface="OpenSymbol"/>
            </a:endParaRPr>
          </a:p>
        </p:txBody>
      </p:sp>
      <p:sp>
        <p:nvSpPr>
          <p:cNvPr id="78" name="Google Shape;144;p28"/>
          <p:cNvSpPr/>
          <p:nvPr/>
        </p:nvSpPr>
        <p:spPr>
          <a:xfrm>
            <a:off x="466560" y="123840"/>
            <a:ext cx="618840" cy="399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ct val="100000"/>
              </a:lnSpc>
              <a:tabLst>
                <a:tab pos="0" algn="l"/>
              </a:tabLst>
            </a:pPr>
            <a:r>
              <a:rPr lang="en" sz="1200" b="0" u="none" strike="noStrike">
                <a:solidFill>
                  <a:schemeClr val="accent2"/>
                </a:solidFill>
                <a:effectLst/>
                <a:uFillTx/>
                <a:latin typeface="Arial"/>
              </a:rPr>
              <a:t>2XXX</a:t>
            </a:r>
            <a:endParaRPr lang="en-US" sz="1200" b="0" u="none" strike="noStrike">
              <a:solidFill>
                <a:srgbClr val="000000"/>
              </a:solidFill>
              <a:effectLst/>
              <a:uFillTx/>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oogle Shape;236;p33"/>
          <p:cNvGrpSpPr/>
          <p:nvPr/>
        </p:nvGrpSpPr>
        <p:grpSpPr>
          <a:xfrm>
            <a:off x="-43560" y="-18360"/>
            <a:ext cx="8695080" cy="5223960"/>
            <a:chOff x="-43560" y="-18360"/>
            <a:chExt cx="8695080" cy="5223960"/>
          </a:xfrm>
        </p:grpSpPr>
        <p:cxnSp>
          <p:nvCxnSpPr>
            <p:cNvPr id="80" name="Google Shape;237;p33"/>
            <p:cNvCxnSpPr/>
            <p:nvPr/>
          </p:nvCxnSpPr>
          <p:spPr>
            <a:xfrm>
              <a:off x="8646120" y="-18360"/>
              <a:ext cx="360" cy="5224320"/>
            </a:xfrm>
            <a:prstGeom prst="straightConnector1">
              <a:avLst/>
            </a:prstGeom>
            <a:ln w="9525">
              <a:solidFill>
                <a:srgbClr val="000000"/>
              </a:solidFill>
              <a:round/>
            </a:ln>
          </p:spPr>
        </p:cxnSp>
        <p:cxnSp>
          <p:nvCxnSpPr>
            <p:cNvPr id="81" name="Google Shape;238;p33"/>
            <p:cNvCxnSpPr/>
            <p:nvPr/>
          </p:nvCxnSpPr>
          <p:spPr>
            <a:xfrm flipH="1">
              <a:off x="-43560" y="2094120"/>
              <a:ext cx="8695440" cy="360"/>
            </a:xfrm>
            <a:prstGeom prst="straightConnector1">
              <a:avLst/>
            </a:prstGeom>
            <a:ln w="9525">
              <a:solidFill>
                <a:srgbClr val="000000"/>
              </a:solidFill>
              <a:round/>
            </a:ln>
          </p:spPr>
        </p:cxnSp>
      </p:grpSp>
      <p:sp>
        <p:nvSpPr>
          <p:cNvPr id="82"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Introduction</a:t>
            </a:r>
            <a:endParaRPr lang="fr-FR" sz="4000" b="0" u="none" strike="noStrike">
              <a:solidFill>
                <a:schemeClr val="dk1"/>
              </a:solidFill>
              <a:effectLst/>
              <a:uFillTx/>
              <a:latin typeface="Arial"/>
            </a:endParaRPr>
          </a:p>
        </p:txBody>
      </p:sp>
      <p:sp>
        <p:nvSpPr>
          <p:cNvPr id="83"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arial"/>
                <a:ea typeface="arial"/>
              </a:rPr>
              <a:t>Businesses generate vast amounts of raw sales data that alone cannot support effective decision-making. This project leverages SQL and Python to analyze such data, converting it into actionable insights. Visual dashboards play a key role in illustrating business performance clearly and enabling smarter strategies.</a:t>
            </a:r>
            <a:endParaRPr lang="en-US" sz="1200" b="0" u="none" strike="noStrike">
              <a:solidFill>
                <a:srgbClr val="000000"/>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oogle Shape;236;p33"/>
          <p:cNvGrpSpPr/>
          <p:nvPr/>
        </p:nvGrpSpPr>
        <p:grpSpPr>
          <a:xfrm>
            <a:off x="-43560" y="-18360"/>
            <a:ext cx="8695080" cy="5223960"/>
            <a:chOff x="-43560" y="-18360"/>
            <a:chExt cx="8695080" cy="5223960"/>
          </a:xfrm>
        </p:grpSpPr>
        <p:cxnSp>
          <p:nvCxnSpPr>
            <p:cNvPr id="91" name="Google Shape;237;p33"/>
            <p:cNvCxnSpPr/>
            <p:nvPr/>
          </p:nvCxnSpPr>
          <p:spPr>
            <a:xfrm>
              <a:off x="8646120" y="-18360"/>
              <a:ext cx="360" cy="5224320"/>
            </a:xfrm>
            <a:prstGeom prst="straightConnector1">
              <a:avLst/>
            </a:prstGeom>
            <a:ln w="9525">
              <a:solidFill>
                <a:srgbClr val="000000"/>
              </a:solidFill>
              <a:round/>
            </a:ln>
          </p:spPr>
        </p:cxnSp>
        <p:cxnSp>
          <p:nvCxnSpPr>
            <p:cNvPr id="92" name="Google Shape;238;p33"/>
            <p:cNvCxnSpPr/>
            <p:nvPr/>
          </p:nvCxnSpPr>
          <p:spPr>
            <a:xfrm flipH="1">
              <a:off x="-43560" y="2094120"/>
              <a:ext cx="8695440" cy="360"/>
            </a:xfrm>
            <a:prstGeom prst="straightConnector1">
              <a:avLst/>
            </a:prstGeom>
            <a:ln w="9525">
              <a:solidFill>
                <a:srgbClr val="000000"/>
              </a:solidFill>
              <a:round/>
            </a:ln>
          </p:spPr>
        </p:cxnSp>
      </p:grpSp>
      <p:sp>
        <p:nvSpPr>
          <p:cNvPr id="93"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Dataset and Tools</a:t>
            </a:r>
            <a:r>
              <a:rPr lang="en-US" sz="4000" b="0" u="none" strike="noStrike">
                <a:solidFill>
                  <a:schemeClr val="dk1"/>
                </a:solidFill>
                <a:effectLst/>
                <a:uFillTx/>
                <a:latin typeface="Zalando Sans Expanded Medium"/>
                <a:ea typeface="Zalando Sans Expanded ExtraLight"/>
              </a:rPr>
              <a:t> Description</a:t>
            </a:r>
            <a:endParaRPr lang="fr-FR" sz="4000" b="0" u="none" strike="noStrike">
              <a:solidFill>
                <a:schemeClr val="dk1"/>
              </a:solidFill>
              <a:effectLst/>
              <a:uFillTx/>
              <a:latin typeface="Arial"/>
            </a:endParaRPr>
          </a:p>
        </p:txBody>
      </p:sp>
      <p:sp>
        <p:nvSpPr>
          <p:cNvPr id="94"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arial"/>
                <a:ea typeface="arial"/>
              </a:rPr>
              <a:t>The project uses the Superstore Sales Dataset containing historical retail sales data including order, customer, product, and region details. Tools applied include MySQL for database management, Python with Pandas for data analysis, Matplotlib for visualization, and Jupyter Notebook as the development environment.</a:t>
            </a:r>
            <a:endParaRPr lang="en-US" sz="1200" b="0" u="none" strike="noStrike">
              <a:solidFill>
                <a:srgbClr val="000000"/>
              </a:solidFill>
              <a:effectLst/>
              <a:uFillTx/>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Google Shape;217;p31"/>
          <p:cNvPicPr/>
          <p:nvPr/>
        </p:nvPicPr>
        <p:blipFill>
          <a:blip r:embed="rId2"/>
          <a:srcRect l="15215" r="12233"/>
          <a:stretch/>
        </p:blipFill>
        <p:spPr>
          <a:xfrm>
            <a:off x="6345000" y="0"/>
            <a:ext cx="2798280" cy="5143320"/>
          </a:xfrm>
          <a:prstGeom prst="rect">
            <a:avLst/>
          </a:prstGeom>
          <a:noFill/>
          <a:ln w="0">
            <a:noFill/>
          </a:ln>
        </p:spPr>
      </p:pic>
      <p:sp>
        <p:nvSpPr>
          <p:cNvPr id="96" name="PlaceHolder 1"/>
          <p:cNvSpPr>
            <a:spLocks noGrp="1"/>
          </p:cNvSpPr>
          <p:nvPr>
            <p:ph type="title"/>
          </p:nvPr>
        </p:nvSpPr>
        <p:spPr>
          <a:xfrm>
            <a:off x="228600" y="295200"/>
            <a:ext cx="5324040" cy="124740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Zalando Sans Expanded ExtraLight"/>
                <a:ea typeface="Zalando Sans Expanded ExtraLight"/>
              </a:rPr>
              <a:t>Data Cleaning and</a:t>
            </a:r>
            <a:r>
              <a:rPr lang="en-US" sz="2600" b="0" u="none" strike="noStrike">
                <a:solidFill>
                  <a:schemeClr val="dk1"/>
                </a:solidFill>
                <a:effectLst/>
                <a:uFillTx/>
                <a:latin typeface="Zalando Sans Expanded Medium"/>
                <a:ea typeface="Zalando Sans Expanded ExtraLight"/>
              </a:rPr>
              <a:t> Preprocessing</a:t>
            </a:r>
            <a:endParaRPr lang="fr-FR" sz="2600" b="0" u="none" strike="noStrike">
              <a:solidFill>
                <a:schemeClr val="dk1"/>
              </a:solidFill>
              <a:effectLst/>
              <a:uFillTx/>
              <a:latin typeface="Arial"/>
            </a:endParaRPr>
          </a:p>
        </p:txBody>
      </p:sp>
      <p:sp>
        <p:nvSpPr>
          <p:cNvPr id="97" name="PlaceHolder 2"/>
          <p:cNvSpPr>
            <a:spLocks noGrp="1"/>
          </p:cNvSpPr>
          <p:nvPr>
            <p:ph/>
          </p:nvPr>
        </p:nvSpPr>
        <p:spPr>
          <a:xfrm>
            <a:off x="942840" y="2305080"/>
            <a:ext cx="4362120" cy="191412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a:solidFill>
                  <a:schemeClr val="dk1"/>
                </a:solidFill>
                <a:effectLst/>
                <a:uFillTx/>
                <a:latin typeface="arial"/>
                <a:ea typeface="arial"/>
              </a:rPr>
              <a:t>Data cleaning involved checking for and removing missing or invalid values. Date columns were converted to datetime format, sales data to numeric type, and categorical values standardized. This ensured the dataset was accurate and ready for detailed analysis.</a:t>
            </a:r>
            <a:endParaRPr lang="fr-FR" sz="1400" b="0" u="none" strike="noStrike">
              <a:solidFill>
                <a:srgbClr val="000000"/>
              </a:solidFill>
              <a:effectLst/>
              <a:uFillTx/>
              <a:latin typeface="Arial"/>
            </a:endParaRPr>
          </a:p>
        </p:txBody>
      </p:sp>
      <p:cxnSp>
        <p:nvCxnSpPr>
          <p:cNvPr id="98" name="Google Shape;220;p31"/>
          <p:cNvCxnSpPr/>
          <p:nvPr/>
        </p:nvCxnSpPr>
        <p:spPr>
          <a:xfrm flipH="1">
            <a:off x="0" y="1690560"/>
            <a:ext cx="6345360" cy="360"/>
          </a:xfrm>
          <a:prstGeom prst="straightConnector1">
            <a:avLst/>
          </a:prstGeom>
          <a:ln w="9525">
            <a:solidFill>
              <a:srgbClr val="000000"/>
            </a:solidFill>
            <a:round/>
          </a:ln>
        </p:spPr>
      </p:cxnSp>
      <p:cxnSp>
        <p:nvCxnSpPr>
          <p:cNvPr id="99"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oogle Shape;236;p33"/>
          <p:cNvGrpSpPr/>
          <p:nvPr/>
        </p:nvGrpSpPr>
        <p:grpSpPr>
          <a:xfrm>
            <a:off x="-43560" y="-18360"/>
            <a:ext cx="8695080" cy="5223960"/>
            <a:chOff x="-43560" y="-18360"/>
            <a:chExt cx="8695080" cy="5223960"/>
          </a:xfrm>
        </p:grpSpPr>
        <p:cxnSp>
          <p:nvCxnSpPr>
            <p:cNvPr id="101" name="Google Shape;237;p33"/>
            <p:cNvCxnSpPr/>
            <p:nvPr/>
          </p:nvCxnSpPr>
          <p:spPr>
            <a:xfrm>
              <a:off x="8646120" y="-18360"/>
              <a:ext cx="360" cy="5224320"/>
            </a:xfrm>
            <a:prstGeom prst="straightConnector1">
              <a:avLst/>
            </a:prstGeom>
            <a:ln w="9525">
              <a:solidFill>
                <a:srgbClr val="000000"/>
              </a:solidFill>
              <a:round/>
            </a:ln>
          </p:spPr>
        </p:cxnSp>
        <p:cxnSp>
          <p:nvCxnSpPr>
            <p:cNvPr id="102" name="Google Shape;238;p33"/>
            <p:cNvCxnSpPr/>
            <p:nvPr/>
          </p:nvCxnSpPr>
          <p:spPr>
            <a:xfrm flipH="1">
              <a:off x="-43560" y="2094120"/>
              <a:ext cx="8695440" cy="360"/>
            </a:xfrm>
            <a:prstGeom prst="straightConnector1">
              <a:avLst/>
            </a:prstGeom>
            <a:ln w="9525">
              <a:solidFill>
                <a:srgbClr val="000000"/>
              </a:solidFill>
              <a:round/>
            </a:ln>
          </p:spPr>
        </p:cxnSp>
      </p:grpSp>
      <p:sp>
        <p:nvSpPr>
          <p:cNvPr id="103"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Database and System</a:t>
            </a:r>
            <a:r>
              <a:rPr lang="en-US" sz="4000" b="0" u="none" strike="noStrike">
                <a:solidFill>
                  <a:schemeClr val="dk1"/>
                </a:solidFill>
                <a:effectLst/>
                <a:uFillTx/>
                <a:latin typeface="Zalando Sans Expanded Medium"/>
                <a:ea typeface="Zalando Sans Expanded ExtraLight"/>
              </a:rPr>
              <a:t> Architecture</a:t>
            </a:r>
            <a:endParaRPr lang="fr-FR" sz="4000" b="0" u="none" strike="noStrike">
              <a:solidFill>
                <a:schemeClr val="dk1"/>
              </a:solidFill>
              <a:effectLst/>
              <a:uFillTx/>
              <a:latin typeface="Arial"/>
            </a:endParaRPr>
          </a:p>
        </p:txBody>
      </p:sp>
      <p:sp>
        <p:nvSpPr>
          <p:cNvPr id="104"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arial"/>
                <a:ea typeface="arial"/>
              </a:rPr>
              <a:t>The system architecture integrates a CSV dataset into a MySQL database to enable efficient storage and querying. Data flows through SQL queries for KPI calculations, then into Python using Pandas for detailed analysis. Visual representations are created with Matplotlib, culminating in an interactive sales analytics dashboard that supports strategic decision-making.</a:t>
            </a:r>
            <a:endParaRPr lang="en-US" sz="1200" b="0" u="none" strike="noStrike">
              <a:solidFill>
                <a:srgbClr val="000000"/>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oogle Shape;236;p33"/>
          <p:cNvGrpSpPr/>
          <p:nvPr/>
        </p:nvGrpSpPr>
        <p:grpSpPr>
          <a:xfrm>
            <a:off x="-43560" y="-18360"/>
            <a:ext cx="8695080" cy="5223960"/>
            <a:chOff x="-43560" y="-18360"/>
            <a:chExt cx="8695080" cy="5223960"/>
          </a:xfrm>
        </p:grpSpPr>
        <p:cxnSp>
          <p:nvCxnSpPr>
            <p:cNvPr id="112" name="Google Shape;237;p33"/>
            <p:cNvCxnSpPr/>
            <p:nvPr/>
          </p:nvCxnSpPr>
          <p:spPr>
            <a:xfrm>
              <a:off x="8646120" y="-18360"/>
              <a:ext cx="360" cy="5224320"/>
            </a:xfrm>
            <a:prstGeom prst="straightConnector1">
              <a:avLst/>
            </a:prstGeom>
            <a:ln w="9525">
              <a:solidFill>
                <a:srgbClr val="000000"/>
              </a:solidFill>
              <a:round/>
            </a:ln>
          </p:spPr>
        </p:cxnSp>
        <p:cxnSp>
          <p:nvCxnSpPr>
            <p:cNvPr id="113" name="Google Shape;238;p33"/>
            <p:cNvCxnSpPr/>
            <p:nvPr/>
          </p:nvCxnSpPr>
          <p:spPr>
            <a:xfrm flipH="1">
              <a:off x="-43560" y="2094120"/>
              <a:ext cx="8695440" cy="360"/>
            </a:xfrm>
            <a:prstGeom prst="straightConnector1">
              <a:avLst/>
            </a:prstGeom>
            <a:ln w="9525">
              <a:solidFill>
                <a:srgbClr val="000000"/>
              </a:solidFill>
              <a:round/>
            </a:ln>
          </p:spPr>
        </p:cxnSp>
      </p:grpSp>
      <p:sp>
        <p:nvSpPr>
          <p:cNvPr id="114"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Key Performance Indicators</a:t>
            </a:r>
            <a:r>
              <a:rPr lang="en-US" sz="4000" b="0" u="none" strike="noStrike">
                <a:solidFill>
                  <a:schemeClr val="dk1"/>
                </a:solidFill>
                <a:effectLst/>
                <a:uFillTx/>
                <a:latin typeface="Zalando Sans Expanded Medium"/>
                <a:ea typeface="Zalando Sans Expanded ExtraLight"/>
              </a:rPr>
              <a:t> Analysis</a:t>
            </a:r>
            <a:endParaRPr lang="fr-FR" sz="4000" b="0" u="none" strike="noStrike">
              <a:solidFill>
                <a:schemeClr val="dk1"/>
              </a:solidFill>
              <a:effectLst/>
              <a:uFillTx/>
              <a:latin typeface="Arial"/>
            </a:endParaRPr>
          </a:p>
        </p:txBody>
      </p:sp>
      <p:sp>
        <p:nvSpPr>
          <p:cNvPr id="115"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arial"/>
                <a:ea typeface="arial"/>
              </a:rPr>
              <a:t>Key Performance Indicators (KPIs) include Total Sales, Total Orders, and Average Order Value (AOV). These metrics provide a concise snapshot of overall sales performance, aiding in the evaluation of business health and guiding operational strategies towards revenue growth.</a:t>
            </a:r>
            <a:endParaRPr lang="en-US" sz="1200" b="0" u="none" strike="noStrike">
              <a:solidFill>
                <a:srgbClr val="000000"/>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Google Shape;217;p31"/>
          <p:cNvPicPr/>
          <p:nvPr/>
        </p:nvPicPr>
        <p:blipFill>
          <a:blip r:embed="rId2"/>
          <a:srcRect l="15215" r="12233"/>
          <a:stretch/>
        </p:blipFill>
        <p:spPr>
          <a:xfrm>
            <a:off x="6345000" y="0"/>
            <a:ext cx="2798280" cy="5143320"/>
          </a:xfrm>
          <a:prstGeom prst="rect">
            <a:avLst/>
          </a:prstGeom>
          <a:noFill/>
          <a:ln w="0">
            <a:noFill/>
          </a:ln>
        </p:spPr>
      </p:pic>
      <p:sp>
        <p:nvSpPr>
          <p:cNvPr id="117" name="PlaceHolder 1"/>
          <p:cNvSpPr>
            <a:spLocks noGrp="1"/>
          </p:cNvSpPr>
          <p:nvPr>
            <p:ph type="title"/>
          </p:nvPr>
        </p:nvSpPr>
        <p:spPr>
          <a:xfrm>
            <a:off x="228600" y="295200"/>
            <a:ext cx="5324040" cy="124740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Zalando Sans Expanded ExtraLight"/>
                <a:ea typeface="Zalando Sans Expanded ExtraLight"/>
              </a:rPr>
              <a:t>Regional and Product Sales</a:t>
            </a:r>
            <a:r>
              <a:rPr lang="en-US" sz="2600" b="0" u="none" strike="noStrike">
                <a:solidFill>
                  <a:schemeClr val="dk1"/>
                </a:solidFill>
                <a:effectLst/>
                <a:uFillTx/>
                <a:latin typeface="Zalando Sans Expanded Medium"/>
                <a:ea typeface="Zalando Sans Expanded ExtraLight"/>
              </a:rPr>
              <a:t> Trends</a:t>
            </a:r>
            <a:endParaRPr lang="fr-FR" sz="2600" b="0" u="none" strike="noStrike">
              <a:solidFill>
                <a:schemeClr val="dk1"/>
              </a:solidFill>
              <a:effectLst/>
              <a:uFillTx/>
              <a:latin typeface="Arial"/>
            </a:endParaRPr>
          </a:p>
        </p:txBody>
      </p:sp>
      <p:sp>
        <p:nvSpPr>
          <p:cNvPr id="118" name="PlaceHolder 2"/>
          <p:cNvSpPr>
            <a:spLocks noGrp="1"/>
          </p:cNvSpPr>
          <p:nvPr>
            <p:ph/>
          </p:nvPr>
        </p:nvSpPr>
        <p:spPr>
          <a:xfrm>
            <a:off x="942840" y="2305080"/>
            <a:ext cx="4362120" cy="1914120"/>
          </a:xfrm>
          <a:prstGeom prst="rect">
            <a:avLst/>
          </a:prstGeom>
          <a:noFill/>
          <a:ln w="0">
            <a:noFill/>
          </a:ln>
        </p:spPr>
        <p:txBody>
          <a:bodyPr lIns="91440" tIns="91440" rIns="91440" bIns="91440" anchor="t">
            <a:normAutofit lnSpcReduction="9999"/>
          </a:bodyPr>
          <a:lstStyle/>
          <a:p>
            <a:pPr indent="0">
              <a:lnSpc>
                <a:spcPct val="150000"/>
              </a:lnSpc>
              <a:buNone/>
              <a:tabLst>
                <a:tab pos="0" algn="l"/>
              </a:tabLst>
            </a:pPr>
            <a:r>
              <a:rPr lang="en-US" sz="1400" b="0" u="none" strike="noStrike">
                <a:solidFill>
                  <a:schemeClr val="dk1"/>
                </a:solidFill>
                <a:effectLst/>
                <a:uFillTx/>
                <a:latin typeface="arial"/>
                <a:ea typeface="arial"/>
              </a:rPr>
              <a:t>Analysis shows the West region as the top-performing area in sales, highlighted through bar chart visualizations. Monthly sales trends indicate spikes during year-end seasons, while product analysis reveals that a small number of top products generate the majority of revenue, emphasizing focus areas for sales efforts.</a:t>
            </a:r>
            <a:endParaRPr lang="fr-FR" sz="1400" b="0" u="none" strike="noStrike">
              <a:solidFill>
                <a:srgbClr val="000000"/>
              </a:solidFill>
              <a:effectLst/>
              <a:uFillTx/>
              <a:latin typeface="Arial"/>
            </a:endParaRPr>
          </a:p>
        </p:txBody>
      </p:sp>
      <p:cxnSp>
        <p:nvCxnSpPr>
          <p:cNvPr id="119" name="Google Shape;220;p31"/>
          <p:cNvCxnSpPr/>
          <p:nvPr/>
        </p:nvCxnSpPr>
        <p:spPr>
          <a:xfrm flipH="1">
            <a:off x="0" y="1690560"/>
            <a:ext cx="6345360" cy="360"/>
          </a:xfrm>
          <a:prstGeom prst="straightConnector1">
            <a:avLst/>
          </a:prstGeom>
          <a:ln w="9525">
            <a:solidFill>
              <a:srgbClr val="000000"/>
            </a:solidFill>
            <a:round/>
          </a:ln>
        </p:spPr>
      </p:cxnSp>
      <p:cxnSp>
        <p:nvCxnSpPr>
          <p:cNvPr id="120"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oogle Shape;236;p33"/>
          <p:cNvGrpSpPr/>
          <p:nvPr/>
        </p:nvGrpSpPr>
        <p:grpSpPr>
          <a:xfrm>
            <a:off x="-43560" y="-18360"/>
            <a:ext cx="8695080" cy="5223960"/>
            <a:chOff x="-43560" y="-18360"/>
            <a:chExt cx="8695080" cy="5223960"/>
          </a:xfrm>
        </p:grpSpPr>
        <p:cxnSp>
          <p:nvCxnSpPr>
            <p:cNvPr id="122" name="Google Shape;237;p33"/>
            <p:cNvCxnSpPr/>
            <p:nvPr/>
          </p:nvCxnSpPr>
          <p:spPr>
            <a:xfrm>
              <a:off x="8646120" y="-18360"/>
              <a:ext cx="360" cy="5224320"/>
            </a:xfrm>
            <a:prstGeom prst="straightConnector1">
              <a:avLst/>
            </a:prstGeom>
            <a:ln w="9525">
              <a:solidFill>
                <a:srgbClr val="000000"/>
              </a:solidFill>
              <a:round/>
            </a:ln>
          </p:spPr>
        </p:cxnSp>
        <p:cxnSp>
          <p:nvCxnSpPr>
            <p:cNvPr id="123" name="Google Shape;238;p33"/>
            <p:cNvCxnSpPr/>
            <p:nvPr/>
          </p:nvCxnSpPr>
          <p:spPr>
            <a:xfrm flipH="1">
              <a:off x="-43560" y="2094120"/>
              <a:ext cx="8695440" cy="360"/>
            </a:xfrm>
            <a:prstGeom prst="straightConnector1">
              <a:avLst/>
            </a:prstGeom>
            <a:ln w="9525">
              <a:solidFill>
                <a:srgbClr val="000000"/>
              </a:solidFill>
              <a:round/>
            </a:ln>
          </p:spPr>
        </p:cxnSp>
      </p:grpSp>
      <p:sp>
        <p:nvSpPr>
          <p:cNvPr id="124"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4000" b="0" u="none" strike="noStrike">
                <a:solidFill>
                  <a:schemeClr val="dk1"/>
                </a:solidFill>
                <a:effectLst/>
                <a:uFillTx/>
                <a:latin typeface="Zalando Sans Expanded ExtraLight"/>
                <a:ea typeface="Zalando Sans Expanded ExtraLight"/>
              </a:rPr>
              <a:t>Dashboard Results and Future</a:t>
            </a:r>
            <a:r>
              <a:rPr lang="en-US" sz="4000" b="0" u="none" strike="noStrike">
                <a:solidFill>
                  <a:schemeClr val="dk1"/>
                </a:solidFill>
                <a:effectLst/>
                <a:uFillTx/>
                <a:latin typeface="Zalando Sans Expanded Medium"/>
                <a:ea typeface="Zalando Sans Expanded ExtraLight"/>
              </a:rPr>
              <a:t> Enhancements</a:t>
            </a:r>
            <a:endParaRPr lang="fr-FR" sz="4000" b="0" u="none" strike="noStrike">
              <a:solidFill>
                <a:schemeClr val="dk1"/>
              </a:solidFill>
              <a:effectLst/>
              <a:uFillTx/>
              <a:latin typeface="Arial"/>
            </a:endParaRPr>
          </a:p>
        </p:txBody>
      </p:sp>
      <p:sp>
        <p:nvSpPr>
          <p:cNvPr id="125" name="PlaceHolder 2"/>
          <p:cNvSpPr>
            <a:spLocks noGrp="1"/>
          </p:cNvSpPr>
          <p:nvPr>
            <p:ph type="subTitle"/>
          </p:nvPr>
        </p:nvSpPr>
        <p:spPr>
          <a:xfrm>
            <a:off x="2905200" y="2400480"/>
            <a:ext cx="5562360" cy="229500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arial"/>
                <a:ea typeface="arial"/>
              </a:rPr>
              <a:t>The mini dashboard consolidates monthly sales trends, regional sales data, top products, and category performance, presenting comprehensive insights. Future plans include integrating profit and discount analytics, developing interactive dashboards with Power BI or Tableau, and applying machine learning models for sales forecasting.</a:t>
            </a:r>
            <a:endParaRPr lang="en-US" sz="1200" b="0" u="none" strike="noStrike">
              <a:solidFill>
                <a:srgbClr val="000000"/>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Google Shape;217;p31"/>
          <p:cNvPicPr/>
          <p:nvPr/>
        </p:nvPicPr>
        <p:blipFill>
          <a:blip r:embed="rId2"/>
          <a:srcRect l="15215" r="12233"/>
          <a:stretch/>
        </p:blipFill>
        <p:spPr>
          <a:xfrm>
            <a:off x="6345000" y="0"/>
            <a:ext cx="2798280" cy="5143320"/>
          </a:xfrm>
          <a:prstGeom prst="rect">
            <a:avLst/>
          </a:prstGeom>
          <a:noFill/>
          <a:ln w="0">
            <a:noFill/>
          </a:ln>
        </p:spPr>
      </p:pic>
      <p:sp>
        <p:nvSpPr>
          <p:cNvPr id="127" name="PlaceHolder 1"/>
          <p:cNvSpPr>
            <a:spLocks noGrp="1"/>
          </p:cNvSpPr>
          <p:nvPr>
            <p:ph type="title"/>
          </p:nvPr>
        </p:nvSpPr>
        <p:spPr>
          <a:xfrm>
            <a:off x="228600" y="295200"/>
            <a:ext cx="5324040" cy="124740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Zalando Sans Expanded ExtraLight"/>
                <a:ea typeface="Zalando Sans Expanded ExtraLight"/>
              </a:rPr>
              <a:t>Conclusions</a:t>
            </a:r>
            <a:endParaRPr lang="fr-FR" sz="2600" b="0" u="none" strike="noStrike">
              <a:solidFill>
                <a:schemeClr val="dk1"/>
              </a:solidFill>
              <a:effectLst/>
              <a:uFillTx/>
              <a:latin typeface="Arial"/>
            </a:endParaRPr>
          </a:p>
        </p:txBody>
      </p:sp>
      <p:sp>
        <p:nvSpPr>
          <p:cNvPr id="128" name="PlaceHolder 2"/>
          <p:cNvSpPr>
            <a:spLocks noGrp="1"/>
          </p:cNvSpPr>
          <p:nvPr>
            <p:ph/>
          </p:nvPr>
        </p:nvSpPr>
        <p:spPr>
          <a:xfrm>
            <a:off x="942840" y="2305080"/>
            <a:ext cx="4362120" cy="1914120"/>
          </a:xfrm>
          <a:prstGeom prst="rect">
            <a:avLst/>
          </a:prstGeom>
          <a:noFill/>
          <a:ln w="0">
            <a:noFill/>
          </a:ln>
        </p:spPr>
        <p:txBody>
          <a:bodyPr lIns="91440" tIns="91440" rIns="91440" bIns="91440" anchor="t">
            <a:normAutofit fontScale="92500" lnSpcReduction="9999"/>
          </a:bodyPr>
          <a:lstStyle/>
          <a:p>
            <a:pPr indent="0">
              <a:lnSpc>
                <a:spcPct val="150000"/>
              </a:lnSpc>
              <a:buNone/>
              <a:tabLst>
                <a:tab pos="0" algn="l"/>
              </a:tabLst>
            </a:pPr>
            <a:r>
              <a:rPr lang="en-US" sz="1400" b="0" u="none" strike="noStrike">
                <a:solidFill>
                  <a:schemeClr val="dk1"/>
                </a:solidFill>
                <a:effectLst/>
                <a:uFillTx/>
                <a:latin typeface="arial"/>
                <a:ea typeface="arial"/>
              </a:rPr>
              <a:t>This project successfully combined SQL and Python technologies to transform raw sales data into strategic insights. The use of visual dashboards demonstrates the power of data analytics in supporting business decisions. Future enhancements aim to deepen analysis capabilities, improve interactivity, and leverage predictive analytics to further optimize sales management.</a:t>
            </a:r>
            <a:endParaRPr lang="fr-FR" sz="1400" b="0" u="none" strike="noStrike">
              <a:solidFill>
                <a:srgbClr val="000000"/>
              </a:solidFill>
              <a:effectLst/>
              <a:uFillTx/>
              <a:latin typeface="Arial"/>
            </a:endParaRPr>
          </a:p>
        </p:txBody>
      </p:sp>
      <p:cxnSp>
        <p:nvCxnSpPr>
          <p:cNvPr id="129" name="Google Shape;220;p31"/>
          <p:cNvCxnSpPr/>
          <p:nvPr/>
        </p:nvCxnSpPr>
        <p:spPr>
          <a:xfrm flipH="1">
            <a:off x="0" y="1690560"/>
            <a:ext cx="6345360" cy="360"/>
          </a:xfrm>
          <a:prstGeom prst="straightConnector1">
            <a:avLst/>
          </a:prstGeom>
          <a:ln w="9525">
            <a:solidFill>
              <a:srgbClr val="000000"/>
            </a:solidFill>
            <a:round/>
          </a:ln>
        </p:spPr>
      </p:cxnSp>
      <p:cxnSp>
        <p:nvCxnSpPr>
          <p:cNvPr id="130"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p:sld>
</file>

<file path=ppt/theme/theme1.xml><?xml version="1.0" encoding="utf-8"?>
<a:theme xmlns:a="http://schemas.openxmlformats.org/drawingml/2006/main" name="Senior Defense by Slidesgo">
  <a:themeElements>
    <a:clrScheme name="Simple Light">
      <a:dk1>
        <a:srgbClr val="000000"/>
      </a:dk1>
      <a:lt1>
        <a:srgbClr val="FFFFFF"/>
      </a:lt1>
      <a:dk2>
        <a:srgbClr val="000000"/>
      </a:dk2>
      <a:lt2>
        <a:srgbClr val="000000"/>
      </a:lt2>
      <a:accent1>
        <a:srgbClr val="FFFFFF"/>
      </a:accent1>
      <a:accent2>
        <a:srgbClr val="D9D5BA"/>
      </a:accent2>
      <a:accent3>
        <a:srgbClr val="4F5B4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433</Words>
  <Application>Microsoft Office PowerPoint</Application>
  <PresentationFormat>On-screen Show (16:9)</PresentationFormat>
  <Paragraphs>19</Paragraphs>
  <Slides>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arial</vt:lpstr>
      <vt:lpstr>OpenSymbol</vt:lpstr>
      <vt:lpstr>Symbol</vt:lpstr>
      <vt:lpstr>Wingdings</vt:lpstr>
      <vt:lpstr>Zalando Sans Expanded ExtraLight</vt:lpstr>
      <vt:lpstr>Zalando Sans Expanded Medium</vt:lpstr>
      <vt:lpstr>Senior Defense by Slidesgo</vt:lpstr>
      <vt:lpstr>Slidesgo Final Pages</vt:lpstr>
      <vt:lpstr>Sales Dashboard</vt:lpstr>
      <vt:lpstr>Introduction</vt:lpstr>
      <vt:lpstr>Dataset and Tools Description</vt:lpstr>
      <vt:lpstr>Data Cleaning and Preprocessing</vt:lpstr>
      <vt:lpstr>Database and System Architecture</vt:lpstr>
      <vt:lpstr>Key Performance Indicators Analysis</vt:lpstr>
      <vt:lpstr>Regional and Product Sales Trends</vt:lpstr>
      <vt:lpstr>Dashboard Results and Future Enhancements</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Dashboard</dc:title>
  <cp:lastModifiedBy>medi</cp:lastModifiedBy>
  <cp:revision>1</cp:revision>
  <dcterms:modified xsi:type="dcterms:W3CDTF">2026-01-08T05:09:37Z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2026-01-07T06:12:25Z</dcterms:created>
  <dc:creator>Unknown Creator</dc:creator>
  <dc:description/>
  <dc:language>en-US</dc:language>
  <cp:lastModifiedBy>Unknown Creator</cp:lastModifiedBy>
  <dcterms:modified xsi:type="dcterms:W3CDTF">2026-01-07T06:12:25Z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